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media1.mov" ContentType="video/unknown"/>
  <Override PartName="/ppt/media/media2.mov" ContentType="video/unknown"/>
  <Override PartName="/ppt/media/media3.mov" ContentType="video/unknown"/>
  <Override PartName="/ppt/media/media4.mov" ContentType="video/unknown"/>
  <Override PartName="/ppt/media/media5.mov" ContentType="video/unknown"/>
  <Override PartName="/ppt/media/media6.mov" ContentType="video/unknown"/>
  <Override PartName="/ppt/media/media7.mov" ContentType="video/unknown"/>
  <Override PartName="/ppt/media/media8.mov" ContentType="video/unknown"/>
  <Override PartName="/ppt/media/media9.mov" ContentType="video/unknown"/>
  <Override PartName="/ppt/media/media10.mov" ContentType="video/unknown"/>
  <Override PartName="/ppt/media/media11.mov"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228600" algn="ctr">
              <a:spcBef>
                <a:spcPts val="0"/>
              </a:spcBef>
              <a:buClrTx/>
              <a:buSzTx/>
              <a:buNone/>
              <a:defRPr sz="3700"/>
            </a:lvl2pPr>
            <a:lvl3pPr marL="0" indent="457200" algn="ctr">
              <a:spcBef>
                <a:spcPts val="0"/>
              </a:spcBef>
              <a:buClrTx/>
              <a:buSzTx/>
              <a:buNone/>
              <a:defRPr sz="3700"/>
            </a:lvl3pPr>
            <a:lvl4pPr marL="0" indent="685800" algn="ctr">
              <a:spcBef>
                <a:spcPts val="0"/>
              </a:spcBef>
              <a:buClrTx/>
              <a:buSzTx/>
              <a:buNone/>
              <a:defRPr sz="3700"/>
            </a:lvl4pPr>
            <a:lvl5pPr marL="0" indent="91440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228600" algn="ctr">
              <a:spcBef>
                <a:spcPts val="0"/>
              </a:spcBef>
              <a:buClrTx/>
              <a:buSzTx/>
              <a:buNone/>
              <a:defRPr sz="3700"/>
            </a:lvl2pPr>
            <a:lvl3pPr marL="0" indent="457200" algn="ctr">
              <a:spcBef>
                <a:spcPts val="0"/>
              </a:spcBef>
              <a:buClrTx/>
              <a:buSzTx/>
              <a:buNone/>
              <a:defRPr sz="3700"/>
            </a:lvl3pPr>
            <a:lvl4pPr marL="0" indent="685800" algn="ctr">
              <a:spcBef>
                <a:spcPts val="0"/>
              </a:spcBef>
              <a:buClrTx/>
              <a:buSzTx/>
              <a:buNone/>
              <a:defRPr sz="3700"/>
            </a:lvl4pPr>
            <a:lvl5pPr marL="0" indent="91440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228600" algn="ctr">
              <a:spcBef>
                <a:spcPts val="0"/>
              </a:spcBef>
              <a:buClrTx/>
              <a:buSzTx/>
              <a:buNone/>
              <a:defRPr sz="3700"/>
            </a:lvl2pPr>
            <a:lvl3pPr marL="0" indent="457200" algn="ctr">
              <a:spcBef>
                <a:spcPts val="0"/>
              </a:spcBef>
              <a:buClrTx/>
              <a:buSzTx/>
              <a:buNone/>
              <a:defRPr sz="3700"/>
            </a:lvl3pPr>
            <a:lvl4pPr marL="0" indent="685800" algn="ctr">
              <a:spcBef>
                <a:spcPts val="0"/>
              </a:spcBef>
              <a:buClrTx/>
              <a:buSzTx/>
              <a:buNone/>
              <a:defRPr sz="3700"/>
            </a:lvl4pPr>
            <a:lvl5pPr marL="0" indent="91440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6000" u="none">
          <a:ln>
            <a:noFill/>
          </a:ln>
          <a:solidFill>
            <a:srgbClr val="FFFFFF"/>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6000" u="none">
          <a:ln>
            <a:noFill/>
          </a:ln>
          <a:solidFill>
            <a:srgbClr val="FFFFFF"/>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6000" u="none">
          <a:ln>
            <a:noFill/>
          </a:ln>
          <a:solidFill>
            <a:srgbClr val="FFFFFF"/>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6000" u="none">
          <a:ln>
            <a:noFill/>
          </a:ln>
          <a:solidFill>
            <a:srgbClr val="FFFFFF"/>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6000" u="none">
          <a:ln>
            <a:noFill/>
          </a:ln>
          <a:solidFill>
            <a:srgbClr val="FFFFFF"/>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6000" u="none">
          <a:ln>
            <a:noFill/>
          </a:ln>
          <a:solidFill>
            <a:srgbClr val="FFFFFF"/>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6000" u="none">
          <a:ln>
            <a:noFill/>
          </a:ln>
          <a:solidFill>
            <a:srgbClr val="FFFFFF"/>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6000" u="none">
          <a:ln>
            <a:noFill/>
          </a:ln>
          <a:solidFill>
            <a:srgbClr val="FFFFFF"/>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6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3.mov"/><Relationship Id="rId3" Type="http://schemas.microsoft.com/office/2007/relationships/media" Target="../media/media3.mov"/><Relationship Id="rId4" Type="http://schemas.openxmlformats.org/officeDocument/2006/relationships/image" Target="../media/image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4.mov"/><Relationship Id="rId3" Type="http://schemas.microsoft.com/office/2007/relationships/media" Target="../media/media4.mov"/><Relationship Id="rId4" Type="http://schemas.openxmlformats.org/officeDocument/2006/relationships/image" Target="../media/image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5.mov"/><Relationship Id="rId3" Type="http://schemas.microsoft.com/office/2007/relationships/media" Target="../media/media5.mov"/><Relationship Id="rId4" Type="http://schemas.openxmlformats.org/officeDocument/2006/relationships/image" Target="../media/image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6.mov"/><Relationship Id="rId3" Type="http://schemas.microsoft.com/office/2007/relationships/media" Target="../media/media6.mov"/><Relationship Id="rId4"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7.mov"/><Relationship Id="rId3" Type="http://schemas.microsoft.com/office/2007/relationships/media" Target="../media/media7.mov"/><Relationship Id="rId4"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8.mov"/><Relationship Id="rId3" Type="http://schemas.microsoft.com/office/2007/relationships/media" Target="../media/media8.mov"/><Relationship Id="rId4"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9.mov"/><Relationship Id="rId3" Type="http://schemas.microsoft.com/office/2007/relationships/media" Target="../media/media9.mov"/><Relationship Id="rId4" Type="http://schemas.openxmlformats.org/officeDocument/2006/relationships/image" Target="../media/image1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0.mov"/><Relationship Id="rId3" Type="http://schemas.microsoft.com/office/2007/relationships/media" Target="../media/media10.mov"/><Relationship Id="rId4" Type="http://schemas.openxmlformats.org/officeDocument/2006/relationships/image" Target="../media/image1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1.mov"/><Relationship Id="rId3" Type="http://schemas.microsoft.com/office/2007/relationships/media" Target="../media/media11.mov"/><Relationship Id="rId4" Type="http://schemas.openxmlformats.org/officeDocument/2006/relationships/image" Target="../media/image1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COMS E 6910…"/>
          <p:cNvSpPr txBox="1"/>
          <p:nvPr>
            <p:ph type="ctrTitle"/>
          </p:nvPr>
        </p:nvSpPr>
        <p:spPr>
          <a:prstGeom prst="rect">
            <a:avLst/>
          </a:prstGeom>
        </p:spPr>
        <p:txBody>
          <a:bodyPr/>
          <a:lstStyle/>
          <a:p>
            <a:pPr>
              <a:defRPr sz="4000"/>
            </a:pPr>
            <a:r>
              <a:t>COMS E 6910</a:t>
            </a:r>
          </a:p>
          <a:p>
            <a:pPr>
              <a:defRPr sz="4000"/>
            </a:pPr>
            <a:r>
              <a:t>Gameful Direct Instruction (Parson’s Puzzle)</a:t>
            </a:r>
          </a:p>
        </p:txBody>
      </p:sp>
      <p:sp>
        <p:nvSpPr>
          <p:cNvPr id="129" name="Sudhanshu Mohan…"/>
          <p:cNvSpPr txBox="1"/>
          <p:nvPr>
            <p:ph type="subTitle" sz="quarter" idx="1"/>
          </p:nvPr>
        </p:nvSpPr>
        <p:spPr>
          <a:prstGeom prst="rect">
            <a:avLst/>
          </a:prstGeom>
        </p:spPr>
        <p:txBody>
          <a:bodyPr/>
          <a:lstStyle/>
          <a:p>
            <a:pPr defTabSz="537463">
              <a:defRPr sz="3404"/>
            </a:pPr>
            <a:r>
              <a:t>Sudhanshu Mohan</a:t>
            </a:r>
          </a:p>
          <a:p>
            <a:pPr defTabSz="537463">
              <a:defRPr sz="3404"/>
            </a:pPr>
            <a:r>
              <a:t>December 8, 2017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print 1"/>
          <p:cNvSpPr txBox="1"/>
          <p:nvPr>
            <p:ph type="title"/>
          </p:nvPr>
        </p:nvSpPr>
        <p:spPr>
          <a:xfrm>
            <a:off x="952500" y="316358"/>
            <a:ext cx="11099800" cy="1057128"/>
          </a:xfrm>
          <a:prstGeom prst="rect">
            <a:avLst/>
          </a:prstGeom>
        </p:spPr>
        <p:txBody>
          <a:bodyPr/>
          <a:lstStyle/>
          <a:p>
            <a:pPr/>
            <a:r>
              <a:t>Sprint 1</a:t>
            </a:r>
          </a:p>
        </p:txBody>
      </p:sp>
      <p:sp>
        <p:nvSpPr>
          <p:cNvPr id="165" name="Now"/>
          <p:cNvSpPr txBox="1"/>
          <p:nvPr/>
        </p:nvSpPr>
        <p:spPr>
          <a:xfrm>
            <a:off x="5794399" y="1230163"/>
            <a:ext cx="1416002" cy="837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54000" indent="-254000" algn="l" defTabSz="914400">
              <a:lnSpc>
                <a:spcPct val="120000"/>
              </a:lnSpc>
              <a:spcBef>
                <a:spcPts val="1000"/>
              </a:spcBef>
              <a:buClr>
                <a:srgbClr val="B71E42"/>
              </a:buClr>
              <a:buSzPct val="100000"/>
              <a:buFont typeface="Arial"/>
              <a:buChar char="๏"/>
              <a:defRPr b="0" sz="3000">
                <a:latin typeface="Gill Sans MT"/>
                <a:ea typeface="Gill Sans MT"/>
                <a:cs typeface="Gill Sans MT"/>
                <a:sym typeface="Gill Sans MT"/>
              </a:defRPr>
            </a:lvl1pPr>
          </a:lstStyle>
          <a:p>
            <a:pPr/>
            <a:r>
              <a:t>Now</a:t>
            </a:r>
          </a:p>
        </p:txBody>
      </p:sp>
      <p:pic>
        <p:nvPicPr>
          <p:cNvPr id="166" name="sid_new.mov" descr="sid_new.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9955" y="1954504"/>
            <a:ext cx="12904890" cy="715340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763667" fill="hold"/>
                                        <p:tgtEl>
                                          <p:spTgt spid="16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print 2"/>
          <p:cNvSpPr txBox="1"/>
          <p:nvPr>
            <p:ph type="title"/>
          </p:nvPr>
        </p:nvSpPr>
        <p:spPr>
          <a:prstGeom prst="rect">
            <a:avLst/>
          </a:prstGeom>
        </p:spPr>
        <p:txBody>
          <a:bodyPr/>
          <a:lstStyle/>
          <a:p>
            <a:pPr/>
            <a:r>
              <a:t>Sprint 2</a:t>
            </a:r>
          </a:p>
        </p:txBody>
      </p:sp>
      <p:sp>
        <p:nvSpPr>
          <p:cNvPr id="169" name="Integrated Parson's Puzzles"/>
          <p:cNvSpPr txBox="1"/>
          <p:nvPr/>
        </p:nvSpPr>
        <p:spPr>
          <a:xfrm>
            <a:off x="3860427" y="2119163"/>
            <a:ext cx="5283946" cy="837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54000" indent="-254000" algn="l" defTabSz="914400">
              <a:lnSpc>
                <a:spcPct val="120000"/>
              </a:lnSpc>
              <a:spcBef>
                <a:spcPts val="1000"/>
              </a:spcBef>
              <a:buClr>
                <a:srgbClr val="B71E42"/>
              </a:buClr>
              <a:buSzPct val="100000"/>
              <a:buFont typeface="Arial"/>
              <a:buChar char="๏"/>
              <a:defRPr b="0" sz="3000">
                <a:latin typeface="Gill Sans MT"/>
                <a:ea typeface="Gill Sans MT"/>
                <a:cs typeface="Gill Sans MT"/>
                <a:sym typeface="Gill Sans MT"/>
              </a:defRPr>
            </a:lvl1pPr>
          </a:lstStyle>
          <a:p>
            <a:pPr/>
            <a:r>
              <a:t>Integrated Parson's Puzzles</a:t>
            </a:r>
          </a:p>
        </p:txBody>
      </p:sp>
      <p:sp>
        <p:nvSpPr>
          <p:cNvPr id="170" name="When a Parson's Puzzle is loaded in Design mode, the puzzle solution should appear in the script pane…"/>
          <p:cNvSpPr txBox="1"/>
          <p:nvPr>
            <p:ph type="body" sz="half" idx="1"/>
          </p:nvPr>
        </p:nvSpPr>
        <p:spPr>
          <a:xfrm>
            <a:off x="305544" y="3085087"/>
            <a:ext cx="12393712" cy="3583426"/>
          </a:xfrm>
          <a:prstGeom prst="rect">
            <a:avLst/>
          </a:prstGeom>
        </p:spPr>
        <p:txBody>
          <a:bodyPr/>
          <a:lstStyle/>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When a Parson's Puzzle is loaded in </a:t>
            </a:r>
            <a:r>
              <a:rPr b="1">
                <a:solidFill>
                  <a:srgbClr val="FF7E79"/>
                </a:solidFill>
              </a:rPr>
              <a:t>Design mode</a:t>
            </a:r>
            <a:r>
              <a:t>, the puzzle solution </a:t>
            </a:r>
            <a:r>
              <a:rPr b="1">
                <a:solidFill>
                  <a:srgbClr val="FF7E79"/>
                </a:solidFill>
              </a:rPr>
              <a:t>should appear</a:t>
            </a:r>
            <a:r>
              <a:t> in the script pane</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When a Parson's Puzzle is loaded in </a:t>
            </a:r>
            <a:r>
              <a:rPr b="1">
                <a:solidFill>
                  <a:srgbClr val="FF7E79"/>
                </a:solidFill>
              </a:rPr>
              <a:t>Play mode</a:t>
            </a:r>
            <a:r>
              <a:t>, the puzzle solution </a:t>
            </a:r>
            <a:r>
              <a:rPr b="1">
                <a:solidFill>
                  <a:srgbClr val="FF7E79"/>
                </a:solidFill>
              </a:rPr>
              <a:t>should not appear</a:t>
            </a:r>
            <a:r>
              <a:t> in the script pane.</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When a Parson's Puzzle is loaded in any mode, the </a:t>
            </a:r>
            <a:r>
              <a:rPr b="1">
                <a:solidFill>
                  <a:srgbClr val="FF7E79"/>
                </a:solidFill>
              </a:rPr>
              <a:t>stage content should</a:t>
            </a:r>
            <a:r>
              <a:t> display.</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When a Constructionist Video Game is loaded in any mode, all content should display.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print 2"/>
          <p:cNvSpPr txBox="1"/>
          <p:nvPr>
            <p:ph type="title"/>
          </p:nvPr>
        </p:nvSpPr>
        <p:spPr>
          <a:xfrm>
            <a:off x="952500" y="254000"/>
            <a:ext cx="11099800" cy="1056283"/>
          </a:xfrm>
          <a:prstGeom prst="rect">
            <a:avLst/>
          </a:prstGeom>
        </p:spPr>
        <p:txBody>
          <a:bodyPr/>
          <a:lstStyle/>
          <a:p>
            <a:pPr/>
            <a:r>
              <a:t>Sprint 2</a:t>
            </a:r>
          </a:p>
        </p:txBody>
      </p:sp>
      <p:sp>
        <p:nvSpPr>
          <p:cNvPr id="173" name="Earlier"/>
          <p:cNvSpPr txBox="1"/>
          <p:nvPr/>
        </p:nvSpPr>
        <p:spPr>
          <a:xfrm>
            <a:off x="5712841" y="1192063"/>
            <a:ext cx="1579118" cy="837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54000" indent="-254000" algn="l" defTabSz="914400">
              <a:lnSpc>
                <a:spcPct val="120000"/>
              </a:lnSpc>
              <a:spcBef>
                <a:spcPts val="1000"/>
              </a:spcBef>
              <a:buClr>
                <a:srgbClr val="B71E42"/>
              </a:buClr>
              <a:buSzPct val="100000"/>
              <a:buFont typeface="Arial"/>
              <a:buChar char="๏"/>
              <a:defRPr b="0" sz="3000">
                <a:latin typeface="Gill Sans MT"/>
                <a:ea typeface="Gill Sans MT"/>
                <a:cs typeface="Gill Sans MT"/>
                <a:sym typeface="Gill Sans MT"/>
              </a:defRPr>
            </a:lvl1pPr>
          </a:lstStyle>
          <a:p>
            <a:pPr/>
            <a:r>
              <a:t>Earlier</a:t>
            </a:r>
          </a:p>
        </p:txBody>
      </p:sp>
      <p:pic>
        <p:nvPicPr>
          <p:cNvPr id="174" name="3.mov" descr="3.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6063" y="1919250"/>
            <a:ext cx="13004801" cy="678164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685832" fill="hold"/>
                                        <p:tgtEl>
                                          <p:spTgt spid="17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print 2"/>
          <p:cNvSpPr txBox="1"/>
          <p:nvPr>
            <p:ph type="title"/>
          </p:nvPr>
        </p:nvSpPr>
        <p:spPr>
          <a:xfrm>
            <a:off x="952500" y="254000"/>
            <a:ext cx="11099800" cy="1007368"/>
          </a:xfrm>
          <a:prstGeom prst="rect">
            <a:avLst/>
          </a:prstGeom>
        </p:spPr>
        <p:txBody>
          <a:bodyPr/>
          <a:lstStyle>
            <a:lvl1pPr defTabSz="572516">
              <a:defRPr sz="5880"/>
            </a:lvl1pPr>
          </a:lstStyle>
          <a:p>
            <a:pPr/>
            <a:r>
              <a:t>Sprint 2</a:t>
            </a:r>
          </a:p>
        </p:txBody>
      </p:sp>
      <p:sp>
        <p:nvSpPr>
          <p:cNvPr id="177" name="Now - When a Parson's Puzzle is loaded in Design mode, the puzzle solution should appear in the script pane"/>
          <p:cNvSpPr txBox="1"/>
          <p:nvPr/>
        </p:nvSpPr>
        <p:spPr>
          <a:xfrm>
            <a:off x="176683" y="1319063"/>
            <a:ext cx="12788604" cy="897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54000" indent="-254000" algn="l" defTabSz="914400">
              <a:lnSpc>
                <a:spcPct val="120000"/>
              </a:lnSpc>
              <a:spcBef>
                <a:spcPts val="1000"/>
              </a:spcBef>
              <a:buClr>
                <a:srgbClr val="B71E42"/>
              </a:buClr>
              <a:buSzPct val="100000"/>
              <a:buFont typeface="Arial"/>
              <a:buChar char="๏"/>
              <a:defRPr b="0" sz="2200">
                <a:latin typeface="Gill Sans MT"/>
                <a:ea typeface="Gill Sans MT"/>
                <a:cs typeface="Gill Sans MT"/>
                <a:sym typeface="Gill Sans MT"/>
              </a:defRPr>
            </a:pPr>
            <a:r>
              <a:t>Now - When a Parson's Puzzle is loaded in </a:t>
            </a:r>
            <a:r>
              <a:rPr b="1">
                <a:solidFill>
                  <a:srgbClr val="FF7E79"/>
                </a:solidFill>
              </a:rPr>
              <a:t>Design mode</a:t>
            </a:r>
            <a:r>
              <a:t>, the puzzle solution </a:t>
            </a:r>
            <a:r>
              <a:rPr b="1">
                <a:solidFill>
                  <a:srgbClr val="FF7E79"/>
                </a:solidFill>
              </a:rPr>
              <a:t>should appear</a:t>
            </a:r>
            <a:r>
              <a:t> in the script pane</a:t>
            </a:r>
          </a:p>
        </p:txBody>
      </p:sp>
      <p:pic>
        <p:nvPicPr>
          <p:cNvPr id="178" name="3_fixed.mov" descr="3_fixed.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16816" y="2185284"/>
            <a:ext cx="12603343" cy="763969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040499" fill="hold"/>
                                        <p:tgtEl>
                                          <p:spTgt spid="17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print 2"/>
          <p:cNvSpPr txBox="1"/>
          <p:nvPr>
            <p:ph type="title"/>
          </p:nvPr>
        </p:nvSpPr>
        <p:spPr>
          <a:xfrm>
            <a:off x="952500" y="254000"/>
            <a:ext cx="11099800" cy="1037531"/>
          </a:xfrm>
          <a:prstGeom prst="rect">
            <a:avLst/>
          </a:prstGeom>
        </p:spPr>
        <p:txBody>
          <a:bodyPr/>
          <a:lstStyle/>
          <a:p>
            <a:pPr/>
            <a:r>
              <a:t>Sprint 2</a:t>
            </a:r>
          </a:p>
        </p:txBody>
      </p:sp>
      <p:sp>
        <p:nvSpPr>
          <p:cNvPr id="181" name="Earlier"/>
          <p:cNvSpPr txBox="1"/>
          <p:nvPr/>
        </p:nvSpPr>
        <p:spPr>
          <a:xfrm>
            <a:off x="5712841" y="1268263"/>
            <a:ext cx="1579118" cy="837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54000" indent="-254000" algn="l" defTabSz="914400">
              <a:lnSpc>
                <a:spcPct val="120000"/>
              </a:lnSpc>
              <a:spcBef>
                <a:spcPts val="1000"/>
              </a:spcBef>
              <a:buClr>
                <a:srgbClr val="B71E42"/>
              </a:buClr>
              <a:buSzPct val="100000"/>
              <a:buFont typeface="Arial"/>
              <a:buChar char="๏"/>
              <a:defRPr b="0" sz="3000">
                <a:latin typeface="Gill Sans MT"/>
                <a:ea typeface="Gill Sans MT"/>
                <a:cs typeface="Gill Sans MT"/>
                <a:sym typeface="Gill Sans MT"/>
              </a:defRPr>
            </a:lvl1pPr>
          </a:lstStyle>
          <a:p>
            <a:pPr/>
            <a:r>
              <a:t>Earlier</a:t>
            </a:r>
          </a:p>
        </p:txBody>
      </p:sp>
      <p:pic>
        <p:nvPicPr>
          <p:cNvPr id="182" name="4.mov" descr="4.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6965" y="2012962"/>
            <a:ext cx="13004801" cy="705489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92166"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print 2"/>
          <p:cNvSpPr txBox="1"/>
          <p:nvPr>
            <p:ph type="title"/>
          </p:nvPr>
        </p:nvSpPr>
        <p:spPr>
          <a:xfrm>
            <a:off x="952500" y="254000"/>
            <a:ext cx="11099800" cy="1018481"/>
          </a:xfrm>
          <a:prstGeom prst="rect">
            <a:avLst/>
          </a:prstGeom>
        </p:spPr>
        <p:txBody>
          <a:bodyPr/>
          <a:lstStyle>
            <a:lvl1pPr defTabSz="578358">
              <a:defRPr sz="5940"/>
            </a:lvl1pPr>
          </a:lstStyle>
          <a:p>
            <a:pPr/>
            <a:r>
              <a:t>Sprint 2</a:t>
            </a:r>
          </a:p>
        </p:txBody>
      </p:sp>
      <p:sp>
        <p:nvSpPr>
          <p:cNvPr id="185" name="Now - When a Parson's Puzzle is loaded in Play mode, the puzzle solution should not appear in the script pane."/>
          <p:cNvSpPr txBox="1"/>
          <p:nvPr/>
        </p:nvSpPr>
        <p:spPr>
          <a:xfrm>
            <a:off x="176683" y="1255563"/>
            <a:ext cx="12651434" cy="897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54000" indent="-254000" algn="l" defTabSz="914400">
              <a:lnSpc>
                <a:spcPct val="120000"/>
              </a:lnSpc>
              <a:spcBef>
                <a:spcPts val="1000"/>
              </a:spcBef>
              <a:buClr>
                <a:srgbClr val="B71E42"/>
              </a:buClr>
              <a:buSzPct val="100000"/>
              <a:buFont typeface="Arial"/>
              <a:buChar char="๏"/>
              <a:defRPr b="0" sz="2200">
                <a:latin typeface="Gill Sans MT"/>
                <a:ea typeface="Gill Sans MT"/>
                <a:cs typeface="Gill Sans MT"/>
                <a:sym typeface="Gill Sans MT"/>
              </a:defRPr>
            </a:pPr>
            <a:r>
              <a:t>Now - When a Parson's Puzzle is loaded in </a:t>
            </a:r>
            <a:r>
              <a:rPr b="1">
                <a:solidFill>
                  <a:srgbClr val="FF7E79"/>
                </a:solidFill>
              </a:rPr>
              <a:t>Play mode</a:t>
            </a:r>
            <a:r>
              <a:t>, the puzzle solution </a:t>
            </a:r>
            <a:r>
              <a:rPr b="1">
                <a:solidFill>
                  <a:srgbClr val="FF7E79"/>
                </a:solidFill>
              </a:rPr>
              <a:t>should not appear</a:t>
            </a:r>
            <a:r>
              <a:t> in the script pane.</a:t>
            </a:r>
          </a:p>
        </p:txBody>
      </p:sp>
      <p:pic>
        <p:nvPicPr>
          <p:cNvPr id="186" name="4_fixed.mov" descr="4_fixed.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01099" y="2121904"/>
            <a:ext cx="12602602" cy="759417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277667" fill="hold"/>
                                        <p:tgtEl>
                                          <p:spTgt spid="18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print 2"/>
          <p:cNvSpPr txBox="1"/>
          <p:nvPr>
            <p:ph type="title"/>
          </p:nvPr>
        </p:nvSpPr>
        <p:spPr>
          <a:xfrm>
            <a:off x="952500" y="254000"/>
            <a:ext cx="11099800" cy="994024"/>
          </a:xfrm>
          <a:prstGeom prst="rect">
            <a:avLst/>
          </a:prstGeom>
        </p:spPr>
        <p:txBody>
          <a:bodyPr/>
          <a:lstStyle>
            <a:lvl1pPr defTabSz="560831">
              <a:defRPr sz="5760"/>
            </a:lvl1pPr>
          </a:lstStyle>
          <a:p>
            <a:pPr/>
            <a:r>
              <a:t>Sprint 2</a:t>
            </a:r>
          </a:p>
        </p:txBody>
      </p:sp>
      <p:sp>
        <p:nvSpPr>
          <p:cNvPr id="189" name="Now - When a Parson's Puzzle is loaded in any mode, the stage content should display."/>
          <p:cNvSpPr txBox="1"/>
          <p:nvPr/>
        </p:nvSpPr>
        <p:spPr>
          <a:xfrm>
            <a:off x="341461" y="1052363"/>
            <a:ext cx="12321878" cy="897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54000" indent="-254000" algn="l" defTabSz="914400">
              <a:lnSpc>
                <a:spcPct val="120000"/>
              </a:lnSpc>
              <a:spcBef>
                <a:spcPts val="1000"/>
              </a:spcBef>
              <a:buClr>
                <a:srgbClr val="B71E42"/>
              </a:buClr>
              <a:buSzPct val="100000"/>
              <a:buFont typeface="Arial"/>
              <a:buChar char="๏"/>
              <a:defRPr b="0" sz="2200">
                <a:latin typeface="Gill Sans MT"/>
                <a:ea typeface="Gill Sans MT"/>
                <a:cs typeface="Gill Sans MT"/>
                <a:sym typeface="Gill Sans MT"/>
              </a:defRPr>
            </a:pPr>
            <a:r>
              <a:t>Now - When a Parson's Puzzle is loaded in any mode, the </a:t>
            </a:r>
            <a:r>
              <a:rPr b="1">
                <a:solidFill>
                  <a:srgbClr val="FF7E79"/>
                </a:solidFill>
              </a:rPr>
              <a:t>stage content should</a:t>
            </a:r>
            <a:r>
              <a:t> display.</a:t>
            </a:r>
          </a:p>
        </p:txBody>
      </p:sp>
      <p:pic>
        <p:nvPicPr>
          <p:cNvPr id="190" name="5.mov" descr="5.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72469" y="1817382"/>
            <a:ext cx="12859862" cy="74487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17666" fill="hold"/>
                                        <p:tgtEl>
                                          <p:spTgt spid="1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print 3"/>
          <p:cNvSpPr txBox="1"/>
          <p:nvPr>
            <p:ph type="title"/>
          </p:nvPr>
        </p:nvSpPr>
        <p:spPr>
          <a:prstGeom prst="rect">
            <a:avLst/>
          </a:prstGeom>
        </p:spPr>
        <p:txBody>
          <a:bodyPr/>
          <a:lstStyle/>
          <a:p>
            <a:pPr/>
            <a:r>
              <a:t>Sprint 3</a:t>
            </a:r>
          </a:p>
        </p:txBody>
      </p:sp>
      <p:sp>
        <p:nvSpPr>
          <p:cNvPr id="193" name="Parson’s Assessment Scores…"/>
          <p:cNvSpPr txBox="1"/>
          <p:nvPr>
            <p:ph type="body" idx="1"/>
          </p:nvPr>
        </p:nvSpPr>
        <p:spPr>
          <a:xfrm>
            <a:off x="305544" y="2281614"/>
            <a:ext cx="12393712" cy="4238964"/>
          </a:xfrm>
          <a:prstGeom prst="rect">
            <a:avLst/>
          </a:prstGeom>
        </p:spPr>
        <p:txBody>
          <a:bodyPr/>
          <a:lstStyle/>
          <a:p>
            <a:pPr marL="228599" indent="-228599" defTabSz="914400">
              <a:lnSpc>
                <a:spcPct val="120000"/>
              </a:lnSpc>
              <a:spcBef>
                <a:spcPts val="1000"/>
              </a:spcBef>
              <a:buClr>
                <a:srgbClr val="B71E42"/>
              </a:buClr>
              <a:buSzPct val="100000"/>
              <a:buFont typeface="Arial"/>
              <a:buChar char="๏"/>
              <a:defRPr sz="2400">
                <a:latin typeface="Gill Sans MT"/>
                <a:ea typeface="Gill Sans MT"/>
                <a:cs typeface="Gill Sans MT"/>
                <a:sym typeface="Gill Sans MT"/>
              </a:defRPr>
            </a:pPr>
            <a:r>
              <a:t>Parson’s Assessment Scores</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SAGE should calculate maximum score</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Prompt instructor to enter two lower scores as cut-offs for differentiating performance</a:t>
            </a:r>
          </a:p>
          <a:p>
            <a:pPr marL="228599" indent="-228599" defTabSz="914400">
              <a:lnSpc>
                <a:spcPct val="120000"/>
              </a:lnSpc>
              <a:spcBef>
                <a:spcPts val="1000"/>
              </a:spcBef>
              <a:buClr>
                <a:srgbClr val="B71E42"/>
              </a:buClr>
              <a:buSzPct val="100000"/>
              <a:buFont typeface="Arial"/>
              <a:buChar char="๏"/>
              <a:defRPr sz="2400">
                <a:latin typeface="Gill Sans MT"/>
                <a:ea typeface="Gill Sans MT"/>
                <a:cs typeface="Gill Sans MT"/>
                <a:sym typeface="Gill Sans MT"/>
              </a:defRPr>
            </a:pPr>
            <a:r>
              <a:t>Parson’s HUD</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Displays student’s score in relation to the two cut-offs scores and the maximum for that puzzle.</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Helps student to self-gauge progress.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print 3"/>
          <p:cNvSpPr txBox="1"/>
          <p:nvPr>
            <p:ph type="title"/>
          </p:nvPr>
        </p:nvSpPr>
        <p:spPr>
          <a:xfrm>
            <a:off x="952500" y="254000"/>
            <a:ext cx="11099800" cy="1056283"/>
          </a:xfrm>
          <a:prstGeom prst="rect">
            <a:avLst/>
          </a:prstGeom>
        </p:spPr>
        <p:txBody>
          <a:bodyPr/>
          <a:lstStyle/>
          <a:p>
            <a:pPr/>
            <a:r>
              <a:t>Sprint 3</a:t>
            </a:r>
          </a:p>
        </p:txBody>
      </p:sp>
      <p:pic>
        <p:nvPicPr>
          <p:cNvPr id="196" name="1_2.mov" descr="1_2.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353186"/>
            <a:ext cx="13004800" cy="726312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0933334"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print 4"/>
          <p:cNvSpPr txBox="1"/>
          <p:nvPr>
            <p:ph type="title"/>
          </p:nvPr>
        </p:nvSpPr>
        <p:spPr>
          <a:prstGeom prst="rect">
            <a:avLst/>
          </a:prstGeom>
        </p:spPr>
        <p:txBody>
          <a:bodyPr/>
          <a:lstStyle/>
          <a:p>
            <a:pPr/>
            <a:r>
              <a:t>Sprint 4</a:t>
            </a:r>
          </a:p>
        </p:txBody>
      </p:sp>
      <p:sp>
        <p:nvSpPr>
          <p:cNvPr id="199" name="Parson’s Self-Explanations…"/>
          <p:cNvSpPr txBox="1"/>
          <p:nvPr>
            <p:ph type="body" idx="1"/>
          </p:nvPr>
        </p:nvSpPr>
        <p:spPr>
          <a:xfrm>
            <a:off x="305544" y="2065714"/>
            <a:ext cx="12393712" cy="6934985"/>
          </a:xfrm>
          <a:prstGeom prst="rect">
            <a:avLst/>
          </a:prstGeom>
        </p:spPr>
        <p:txBody>
          <a:bodyPr/>
          <a:lstStyle/>
          <a:p>
            <a:pPr marL="228599" indent="-228599" defTabSz="914400">
              <a:lnSpc>
                <a:spcPct val="120000"/>
              </a:lnSpc>
              <a:spcBef>
                <a:spcPts val="1000"/>
              </a:spcBef>
              <a:buClr>
                <a:srgbClr val="B71E42"/>
              </a:buClr>
              <a:buSzPct val="100000"/>
              <a:buFont typeface="Arial"/>
              <a:buChar char="๏"/>
              <a:defRPr sz="2400">
                <a:latin typeface="Gill Sans MT"/>
                <a:ea typeface="Gill Sans MT"/>
                <a:cs typeface="Gill Sans MT"/>
                <a:sym typeface="Gill Sans MT"/>
              </a:defRPr>
            </a:pPr>
            <a:r>
              <a:t>Parson’s Self-Explanations</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Student should describe how they solved a puzzle prior to submission</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Opportunity for learning reinforced by self-explanation</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Can act as a guidance for future students who approach the same problem</a:t>
            </a:r>
          </a:p>
          <a:p>
            <a:pPr marL="228599" indent="-228599" defTabSz="914400">
              <a:lnSpc>
                <a:spcPct val="120000"/>
              </a:lnSpc>
              <a:spcBef>
                <a:spcPts val="1000"/>
              </a:spcBef>
              <a:buClr>
                <a:srgbClr val="B71E42"/>
              </a:buClr>
              <a:buSzPct val="100000"/>
              <a:buFont typeface="Arial"/>
              <a:buChar char="๏"/>
              <a:defRPr sz="2400">
                <a:latin typeface="Gill Sans MT"/>
                <a:ea typeface="Gill Sans MT"/>
                <a:cs typeface="Gill Sans MT"/>
                <a:sym typeface="Gill Sans MT"/>
              </a:defRPr>
            </a:pPr>
            <a:r>
              <a:t>Parson’s Submissions</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Teachers now have the ability to author submission messages which are displayed once student completes the puzzle</a:t>
            </a:r>
          </a:p>
          <a:p>
            <a:pPr marL="228599" indent="-228599" defTabSz="914400">
              <a:lnSpc>
                <a:spcPct val="120000"/>
              </a:lnSpc>
              <a:spcBef>
                <a:spcPts val="1000"/>
              </a:spcBef>
              <a:buClr>
                <a:srgbClr val="B71E42"/>
              </a:buClr>
              <a:buSzPct val="100000"/>
              <a:buFont typeface="Arial"/>
              <a:buChar char="๏"/>
              <a:defRPr sz="2400">
                <a:latin typeface="Gill Sans MT"/>
                <a:ea typeface="Gill Sans MT"/>
                <a:cs typeface="Gill Sans MT"/>
                <a:sym typeface="Gill Sans MT"/>
              </a:defRPr>
            </a:pPr>
            <a:r>
              <a:t>Parson’s Palette</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On loading a project, new blocks gets appended to the existing blocks</a:t>
            </a:r>
          </a:p>
          <a:p>
            <a:pPr marL="228599" indent="-228599" defTabSz="914400">
              <a:lnSpc>
                <a:spcPct val="120000"/>
              </a:lnSpc>
              <a:spcBef>
                <a:spcPts val="1000"/>
              </a:spcBef>
              <a:buClr>
                <a:srgbClr val="B71E42"/>
              </a:buClr>
              <a:buSzPct val="100000"/>
              <a:buFont typeface="Arial"/>
              <a:buChar char="๏"/>
              <a:defRPr sz="2400">
                <a:latin typeface="Gill Sans MT"/>
                <a:ea typeface="Gill Sans MT"/>
                <a:cs typeface="Gill Sans MT"/>
                <a:sym typeface="Gill Sans MT"/>
              </a:defRPr>
            </a:pPr>
            <a:r>
              <a:t>Assessment Server Connectivity</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Post game state to assessment server every second</a:t>
            </a:r>
          </a:p>
          <a:p>
            <a:pPr lvl="1" marL="685800" indent="-228600"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Scratch should get assessment results from server every second and process it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Agenda"/>
          <p:cNvSpPr txBox="1"/>
          <p:nvPr>
            <p:ph type="title"/>
          </p:nvPr>
        </p:nvSpPr>
        <p:spPr>
          <a:prstGeom prst="rect">
            <a:avLst/>
          </a:prstGeom>
        </p:spPr>
        <p:txBody>
          <a:bodyPr/>
          <a:lstStyle/>
          <a:p>
            <a:pPr/>
            <a:r>
              <a:t>Agenda</a:t>
            </a:r>
          </a:p>
        </p:txBody>
      </p:sp>
      <p:sp>
        <p:nvSpPr>
          <p:cNvPr id="132" name="Introduction…"/>
          <p:cNvSpPr txBox="1"/>
          <p:nvPr>
            <p:ph type="body" idx="1"/>
          </p:nvPr>
        </p:nvSpPr>
        <p:spPr>
          <a:xfrm>
            <a:off x="952500" y="1942802"/>
            <a:ext cx="11099800" cy="7410748"/>
          </a:xfrm>
          <a:prstGeom prst="rect">
            <a:avLst/>
          </a:prstGeom>
        </p:spPr>
        <p:txBody>
          <a:bodyPr/>
          <a:lstStyle/>
          <a:p>
            <a:pPr marL="325892" indent="-325892" defTabSz="578358">
              <a:spcBef>
                <a:spcPts val="4100"/>
              </a:spcBef>
              <a:buClr>
                <a:srgbClr val="B71E42"/>
              </a:buClr>
              <a:buSzPct val="100000"/>
              <a:buFont typeface="Arial"/>
              <a:defRPr sz="2970"/>
            </a:pPr>
            <a:r>
              <a:t>Introduction</a:t>
            </a:r>
          </a:p>
          <a:p>
            <a:pPr marL="325892" indent="-325892" defTabSz="578358">
              <a:spcBef>
                <a:spcPts val="4100"/>
              </a:spcBef>
              <a:buClr>
                <a:srgbClr val="B71E42"/>
              </a:buClr>
              <a:buSzPct val="100000"/>
              <a:buFont typeface="Arial"/>
              <a:defRPr sz="2970"/>
            </a:pPr>
            <a:r>
              <a:t>Related Work</a:t>
            </a:r>
          </a:p>
          <a:p>
            <a:pPr marL="325892" indent="-325892" defTabSz="578358">
              <a:spcBef>
                <a:spcPts val="4100"/>
              </a:spcBef>
              <a:buClr>
                <a:srgbClr val="B71E42"/>
              </a:buClr>
              <a:buSzPct val="100000"/>
              <a:buFont typeface="Arial"/>
              <a:defRPr sz="2970"/>
            </a:pPr>
            <a:r>
              <a:t>Sprint 0</a:t>
            </a:r>
          </a:p>
          <a:p>
            <a:pPr marL="325892" indent="-325892" defTabSz="578358">
              <a:spcBef>
                <a:spcPts val="4100"/>
              </a:spcBef>
              <a:buClr>
                <a:srgbClr val="B71E42"/>
              </a:buClr>
              <a:buSzPct val="100000"/>
              <a:buFont typeface="Arial"/>
              <a:defRPr sz="2970"/>
            </a:pPr>
            <a:r>
              <a:t>Sprint 1</a:t>
            </a:r>
          </a:p>
          <a:p>
            <a:pPr marL="325892" indent="-325892" defTabSz="578358">
              <a:spcBef>
                <a:spcPts val="4100"/>
              </a:spcBef>
              <a:buClr>
                <a:srgbClr val="B71E42"/>
              </a:buClr>
              <a:buSzPct val="100000"/>
              <a:buFont typeface="Arial"/>
              <a:defRPr sz="2970"/>
            </a:pPr>
            <a:r>
              <a:t>Sprint 2</a:t>
            </a:r>
          </a:p>
          <a:p>
            <a:pPr marL="325892" indent="-325892" defTabSz="578358">
              <a:spcBef>
                <a:spcPts val="4100"/>
              </a:spcBef>
              <a:buClr>
                <a:srgbClr val="B71E42"/>
              </a:buClr>
              <a:buSzPct val="100000"/>
              <a:buFont typeface="Arial"/>
              <a:defRPr sz="2970"/>
            </a:pPr>
            <a:r>
              <a:t>Sprint 3</a:t>
            </a:r>
          </a:p>
          <a:p>
            <a:pPr marL="325892" indent="-325892" defTabSz="578358">
              <a:spcBef>
                <a:spcPts val="4100"/>
              </a:spcBef>
              <a:buClr>
                <a:srgbClr val="B71E42"/>
              </a:buClr>
              <a:buSzPct val="100000"/>
              <a:buFont typeface="Arial"/>
              <a:defRPr sz="2970"/>
            </a:pPr>
            <a:r>
              <a:t>Sprint 4</a:t>
            </a:r>
          </a:p>
          <a:p>
            <a:pPr marL="325892" indent="-325892" defTabSz="578358">
              <a:spcBef>
                <a:spcPts val="4100"/>
              </a:spcBef>
              <a:buClr>
                <a:srgbClr val="B71E42"/>
              </a:buClr>
              <a:buSzPct val="100000"/>
              <a:buFont typeface="Arial"/>
              <a:defRPr sz="2970"/>
            </a:pPr>
            <a:r>
              <a:t>Future Work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print 4"/>
          <p:cNvSpPr txBox="1"/>
          <p:nvPr>
            <p:ph type="title"/>
          </p:nvPr>
        </p:nvSpPr>
        <p:spPr>
          <a:xfrm>
            <a:off x="952500" y="254000"/>
            <a:ext cx="11099800" cy="1056283"/>
          </a:xfrm>
          <a:prstGeom prst="rect">
            <a:avLst/>
          </a:prstGeom>
        </p:spPr>
        <p:txBody>
          <a:bodyPr/>
          <a:lstStyle/>
          <a:p>
            <a:pPr/>
            <a:r>
              <a:t>Sprint 4</a:t>
            </a:r>
          </a:p>
        </p:txBody>
      </p:sp>
      <p:pic>
        <p:nvPicPr>
          <p:cNvPr id="202" name="3.mov" descr="3.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420330"/>
            <a:ext cx="13004800" cy="72812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5404335" fill="hold"/>
                                        <p:tgtEl>
                                          <p:spTgt spid="2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print 4"/>
          <p:cNvSpPr txBox="1"/>
          <p:nvPr>
            <p:ph type="title"/>
          </p:nvPr>
        </p:nvSpPr>
        <p:spPr>
          <a:xfrm>
            <a:off x="887511" y="254000"/>
            <a:ext cx="11164789" cy="1051422"/>
          </a:xfrm>
          <a:prstGeom prst="rect">
            <a:avLst/>
          </a:prstGeom>
        </p:spPr>
        <p:txBody>
          <a:bodyPr/>
          <a:lstStyle/>
          <a:p>
            <a:pPr/>
            <a:r>
              <a:t>Sprint 4</a:t>
            </a:r>
          </a:p>
        </p:txBody>
      </p:sp>
      <p:sp>
        <p:nvSpPr>
          <p:cNvPr id="205" name="Parson’s Palette (Earlier)"/>
          <p:cNvSpPr txBox="1"/>
          <p:nvPr/>
        </p:nvSpPr>
        <p:spPr>
          <a:xfrm>
            <a:off x="4233143" y="1161344"/>
            <a:ext cx="4669582" cy="8379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54000" indent="-254000" algn="l" defTabSz="914400">
              <a:lnSpc>
                <a:spcPct val="120000"/>
              </a:lnSpc>
              <a:spcBef>
                <a:spcPts val="1000"/>
              </a:spcBef>
              <a:buClr>
                <a:srgbClr val="B71E42"/>
              </a:buClr>
              <a:buSzPct val="100000"/>
              <a:buFont typeface="Arial"/>
              <a:buChar char="๏"/>
              <a:defRPr b="0" sz="3000">
                <a:latin typeface="Gill Sans MT"/>
                <a:ea typeface="Gill Sans MT"/>
                <a:cs typeface="Gill Sans MT"/>
                <a:sym typeface="Gill Sans MT"/>
              </a:defRPr>
            </a:lvl1pPr>
          </a:lstStyle>
          <a:p>
            <a:pPr/>
            <a:r>
              <a:t>Parson’s Palette (Earlier)</a:t>
            </a:r>
          </a:p>
        </p:txBody>
      </p:sp>
      <p:pic>
        <p:nvPicPr>
          <p:cNvPr id="206" name="4_earlier.mov" descr="4_earlier.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987850"/>
            <a:ext cx="13004800" cy="7289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415500" fill="hold"/>
                                        <p:tgtEl>
                                          <p:spTgt spid="20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print 4"/>
          <p:cNvSpPr txBox="1"/>
          <p:nvPr>
            <p:ph type="title"/>
          </p:nvPr>
        </p:nvSpPr>
        <p:spPr>
          <a:xfrm>
            <a:off x="887511" y="254000"/>
            <a:ext cx="11164789" cy="1051422"/>
          </a:xfrm>
          <a:prstGeom prst="rect">
            <a:avLst/>
          </a:prstGeom>
        </p:spPr>
        <p:txBody>
          <a:bodyPr/>
          <a:lstStyle/>
          <a:p>
            <a:pPr/>
            <a:r>
              <a:t>Sprint 4</a:t>
            </a:r>
          </a:p>
        </p:txBody>
      </p:sp>
      <p:sp>
        <p:nvSpPr>
          <p:cNvPr id="209" name="Parson’s Palette (Now)"/>
          <p:cNvSpPr txBox="1"/>
          <p:nvPr/>
        </p:nvSpPr>
        <p:spPr>
          <a:xfrm>
            <a:off x="4233143" y="1161344"/>
            <a:ext cx="4669582" cy="8379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54000" indent="-254000" algn="l" defTabSz="914400">
              <a:lnSpc>
                <a:spcPct val="120000"/>
              </a:lnSpc>
              <a:spcBef>
                <a:spcPts val="1000"/>
              </a:spcBef>
              <a:buClr>
                <a:srgbClr val="B71E42"/>
              </a:buClr>
              <a:buSzPct val="100000"/>
              <a:buFont typeface="Arial"/>
              <a:buChar char="๏"/>
              <a:defRPr b="0" sz="3000">
                <a:latin typeface="Gill Sans MT"/>
                <a:ea typeface="Gill Sans MT"/>
                <a:cs typeface="Gill Sans MT"/>
                <a:sym typeface="Gill Sans MT"/>
              </a:defRPr>
            </a:lvl1pPr>
          </a:lstStyle>
          <a:p>
            <a:pPr/>
            <a:r>
              <a:t>Parson’s Palette (Now)</a:t>
            </a:r>
          </a:p>
        </p:txBody>
      </p:sp>
      <p:pic>
        <p:nvPicPr>
          <p:cNvPr id="210" name="4_now.mov" descr="4_now.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5533" y="1982774"/>
            <a:ext cx="13004801" cy="729935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227167" fill="hold"/>
                                        <p:tgtEl>
                                          <p:spTgt spid="21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Future Work"/>
          <p:cNvSpPr txBox="1"/>
          <p:nvPr>
            <p:ph type="title"/>
          </p:nvPr>
        </p:nvSpPr>
        <p:spPr>
          <a:prstGeom prst="rect">
            <a:avLst/>
          </a:prstGeom>
        </p:spPr>
        <p:txBody>
          <a:bodyPr/>
          <a:lstStyle/>
          <a:p>
            <a:pPr/>
            <a:r>
              <a:t>Future Work</a:t>
            </a:r>
          </a:p>
        </p:txBody>
      </p:sp>
      <p:sp>
        <p:nvSpPr>
          <p:cNvPr id="213" name="Query String parameters should get properly parsed (In Progress)…"/>
          <p:cNvSpPr txBox="1"/>
          <p:nvPr/>
        </p:nvSpPr>
        <p:spPr>
          <a:xfrm>
            <a:off x="305544" y="2167314"/>
            <a:ext cx="12393712" cy="31435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28599" indent="-228599" algn="l" defTabSz="914400">
              <a:lnSpc>
                <a:spcPct val="120000"/>
              </a:lnSpc>
              <a:spcBef>
                <a:spcPts val="1000"/>
              </a:spcBef>
              <a:buClr>
                <a:srgbClr val="B71E42"/>
              </a:buClr>
              <a:buSzPct val="100000"/>
              <a:buFont typeface="Arial"/>
              <a:buChar char="•"/>
              <a:defRPr b="0">
                <a:latin typeface="Gill Sans MT"/>
                <a:ea typeface="Gill Sans MT"/>
                <a:cs typeface="Gill Sans MT"/>
                <a:sym typeface="Gill Sans MT"/>
              </a:defRPr>
            </a:pPr>
            <a:r>
              <a:t>Query String parameters should get properly parsed (In Progress)</a:t>
            </a:r>
          </a:p>
          <a:p>
            <a:pPr marL="228599" indent="-228599" algn="l" defTabSz="914400">
              <a:lnSpc>
                <a:spcPct val="120000"/>
              </a:lnSpc>
              <a:spcBef>
                <a:spcPts val="1000"/>
              </a:spcBef>
              <a:buClr>
                <a:srgbClr val="B71E42"/>
              </a:buClr>
              <a:buSzPct val="100000"/>
              <a:buFont typeface="Arial"/>
              <a:buChar char="•"/>
              <a:defRPr b="0">
                <a:latin typeface="Gill Sans MT"/>
                <a:ea typeface="Gill Sans MT"/>
                <a:cs typeface="Gill Sans MT"/>
                <a:sym typeface="Gill Sans MT"/>
              </a:defRPr>
            </a:pPr>
            <a:r>
              <a:t>Assessment Server Connectivity integration test</a:t>
            </a:r>
          </a:p>
          <a:p>
            <a:pPr marL="228599" indent="-228599" algn="l" defTabSz="914400">
              <a:lnSpc>
                <a:spcPct val="120000"/>
              </a:lnSpc>
              <a:spcBef>
                <a:spcPts val="1000"/>
              </a:spcBef>
              <a:buClr>
                <a:srgbClr val="B71E42"/>
              </a:buClr>
              <a:buSzPct val="100000"/>
              <a:buFont typeface="Arial"/>
              <a:buChar char="•"/>
              <a:defRPr b="0">
                <a:latin typeface="Gill Sans MT"/>
                <a:ea typeface="Gill Sans MT"/>
                <a:cs typeface="Gill Sans MT"/>
                <a:sym typeface="Gill Sans MT"/>
              </a:defRPr>
            </a:pPr>
            <a:r>
              <a:t>The Student should be directed to continue the Quest</a:t>
            </a:r>
          </a:p>
          <a:p>
            <a:pPr marL="228599" indent="-228599" algn="l" defTabSz="914400">
              <a:lnSpc>
                <a:spcPct val="120000"/>
              </a:lnSpc>
              <a:spcBef>
                <a:spcPts val="1000"/>
              </a:spcBef>
              <a:buClr>
                <a:srgbClr val="B71E42"/>
              </a:buClr>
              <a:buSzPct val="100000"/>
              <a:buFont typeface="Arial"/>
              <a:buChar char="•"/>
              <a:defRPr b="0">
                <a:latin typeface="Gill Sans MT"/>
                <a:ea typeface="Gill Sans MT"/>
                <a:cs typeface="Gill Sans MT"/>
                <a:sym typeface="Gill Sans MT"/>
              </a:defRPr>
            </a:pPr>
            <a:r>
              <a:t>The current quest in the affinity space should update to include any revised ordering of Games recommended</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Thank You!"/>
          <p:cNvSpPr txBox="1"/>
          <p:nvPr>
            <p:ph type="title"/>
          </p:nvPr>
        </p:nvSpPr>
        <p:spPr>
          <a:xfrm>
            <a:off x="863600" y="3390900"/>
            <a:ext cx="11099800" cy="2159000"/>
          </a:xfrm>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Introduction"/>
          <p:cNvSpPr txBox="1"/>
          <p:nvPr>
            <p:ph type="title"/>
          </p:nvPr>
        </p:nvSpPr>
        <p:spPr>
          <a:prstGeom prst="rect">
            <a:avLst/>
          </a:prstGeom>
        </p:spPr>
        <p:txBody>
          <a:bodyPr/>
          <a:lstStyle/>
          <a:p>
            <a:pPr/>
            <a:r>
              <a:t>Introduction</a:t>
            </a:r>
          </a:p>
        </p:txBody>
      </p:sp>
      <p:sp>
        <p:nvSpPr>
          <p:cNvPr id="135" name="The motivations behind this project are to enhance Computational thinking and Parson’s Programming puzzles with visual progress for assessment in SAGE (Bender, 2015) and improve students’ understanding of computational thinking (Barr &amp; Stephenson, 2011) concepts.…"/>
          <p:cNvSpPr txBox="1"/>
          <p:nvPr>
            <p:ph type="body" idx="1"/>
          </p:nvPr>
        </p:nvSpPr>
        <p:spPr>
          <a:xfrm>
            <a:off x="939800" y="1882476"/>
            <a:ext cx="11920141" cy="5278639"/>
          </a:xfrm>
          <a:prstGeom prst="rect">
            <a:avLst/>
          </a:prstGeom>
        </p:spPr>
        <p:txBody>
          <a:bodyPr/>
          <a:lstStyle/>
          <a:p>
            <a:pPr marL="228599" indent="-228599"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r>
              <a:t>The motivations behind this project are to enhance Computational thinking and Parson’s Programming puzzles with visual progress for assessment in SAGE (Bender, 2015) and improve students’ understanding of computational thinking (Barr &amp; Stephenson, 2011) concepts.</a:t>
            </a:r>
          </a:p>
          <a:p>
            <a:pPr marL="228599" indent="-228599"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p>
          <a:p>
            <a:pPr marL="228599" indent="-228599"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r>
              <a:t>Computational Thinking -  is a way of solving problems, designing systems, and understanding human behaviour that draws on concepts fundamental to computer science  </a:t>
            </a:r>
          </a:p>
          <a:p>
            <a:pPr marL="228599" indent="-228599"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p>
          <a:p>
            <a:pPr marL="228599" indent="-228599"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r>
              <a:t>Parson’s Programming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Related Work"/>
          <p:cNvSpPr txBox="1"/>
          <p:nvPr>
            <p:ph type="title"/>
          </p:nvPr>
        </p:nvSpPr>
        <p:spPr>
          <a:prstGeom prst="rect">
            <a:avLst/>
          </a:prstGeom>
        </p:spPr>
        <p:txBody>
          <a:bodyPr/>
          <a:lstStyle/>
          <a:p>
            <a:pPr/>
            <a:r>
              <a:t>Related Work</a:t>
            </a:r>
          </a:p>
        </p:txBody>
      </p:sp>
      <p:sp>
        <p:nvSpPr>
          <p:cNvPr id="138" name="Hot Potatoes…"/>
          <p:cNvSpPr txBox="1"/>
          <p:nvPr>
            <p:ph type="body" sz="half" idx="1"/>
          </p:nvPr>
        </p:nvSpPr>
        <p:spPr>
          <a:xfrm>
            <a:off x="560188" y="1917700"/>
            <a:ext cx="6169871" cy="6681442"/>
          </a:xfrm>
          <a:prstGeom prst="rect">
            <a:avLst/>
          </a:prstGeom>
        </p:spPr>
        <p:txBody>
          <a:bodyPr/>
          <a:lstStyle/>
          <a:p>
            <a:pPr marL="279400" indent="-279400"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r>
              <a:t>Hot Potatoes</a:t>
            </a:r>
          </a:p>
          <a:p>
            <a:pPr lvl="1" marL="736600" indent="-279400" defTabSz="914400">
              <a:lnSpc>
                <a:spcPct val="120000"/>
              </a:lnSpc>
              <a:spcBef>
                <a:spcPts val="1000"/>
              </a:spcBef>
              <a:buClr>
                <a:srgbClr val="B71E42"/>
              </a:buClr>
              <a:buSzPct val="100000"/>
              <a:buFont typeface="Arial"/>
              <a:buChar char="➡"/>
              <a:defRPr sz="2200">
                <a:latin typeface="Gill Sans MT"/>
                <a:ea typeface="Gill Sans MT"/>
                <a:cs typeface="Gill Sans MT"/>
                <a:sym typeface="Gill Sans MT"/>
              </a:defRPr>
            </a:pPr>
            <a:r>
              <a:t>The original Parson’s problems (Parsons &amp; Haden, 2006) were created using a generic drag-and- drop exercise framework called Hot Potatoes.</a:t>
            </a:r>
          </a:p>
          <a:p>
            <a:pPr marL="279400" indent="-279400"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p>
          <a:p>
            <a:pPr marL="279400" indent="-279400"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p>
          <a:p>
            <a:pPr marL="279400" indent="-279400"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p>
          <a:p>
            <a:pPr marL="279400" indent="-279400"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p>
          <a:p>
            <a:pPr marL="279399" indent="-279399" defTabSz="914400">
              <a:lnSpc>
                <a:spcPct val="120000"/>
              </a:lnSpc>
              <a:spcBef>
                <a:spcPts val="1000"/>
              </a:spcBef>
              <a:buClr>
                <a:srgbClr val="B71E42"/>
              </a:buClr>
              <a:buSzPct val="100000"/>
              <a:buFont typeface="Arial"/>
              <a:defRPr sz="2200">
                <a:latin typeface="Gill Sans MT"/>
                <a:ea typeface="Gill Sans MT"/>
                <a:cs typeface="Gill Sans MT"/>
                <a:sym typeface="Gill Sans MT"/>
              </a:defRPr>
            </a:pPr>
            <a:r>
              <a:t>ViLLE (Rajala, Laakso, Kaila, &amp; Salakoski, 2007)</a:t>
            </a:r>
          </a:p>
          <a:p>
            <a:pPr lvl="1" marL="736600" indent="-279400" defTabSz="914400">
              <a:lnSpc>
                <a:spcPct val="120000"/>
              </a:lnSpc>
              <a:spcBef>
                <a:spcPts val="1000"/>
              </a:spcBef>
              <a:buClr>
                <a:srgbClr val="B71E42"/>
              </a:buClr>
              <a:buSzPct val="100000"/>
              <a:buFont typeface="Arial"/>
              <a:buChar char="➡"/>
              <a:defRPr sz="2200">
                <a:latin typeface="Gill Sans MT"/>
                <a:ea typeface="Gill Sans MT"/>
                <a:cs typeface="Gill Sans MT"/>
                <a:sym typeface="Gill Sans MT"/>
              </a:defRPr>
            </a:pPr>
            <a:r>
              <a:t>Java application/applet which allow context to be created around the editable code. Distractors are not supported.</a:t>
            </a:r>
          </a:p>
        </p:txBody>
      </p:sp>
      <p:pic>
        <p:nvPicPr>
          <p:cNvPr id="139" name="Picture 4" descr="Picture 4"/>
          <p:cNvPicPr>
            <a:picLocks noChangeAspect="1"/>
          </p:cNvPicPr>
          <p:nvPr/>
        </p:nvPicPr>
        <p:blipFill>
          <a:blip r:embed="rId2">
            <a:extLst/>
          </a:blip>
          <a:stretch>
            <a:fillRect/>
          </a:stretch>
        </p:blipFill>
        <p:spPr>
          <a:xfrm>
            <a:off x="7047345" y="2349843"/>
            <a:ext cx="5391152" cy="2590801"/>
          </a:xfrm>
          <a:prstGeom prst="rect">
            <a:avLst/>
          </a:prstGeom>
          <a:ln w="12700">
            <a:miter lim="400000"/>
          </a:ln>
        </p:spPr>
      </p:pic>
      <p:pic>
        <p:nvPicPr>
          <p:cNvPr id="140" name="Picture 2" descr="Picture 2"/>
          <p:cNvPicPr>
            <a:picLocks noChangeAspect="1"/>
          </p:cNvPicPr>
          <p:nvPr/>
        </p:nvPicPr>
        <p:blipFill>
          <a:blip r:embed="rId3">
            <a:extLst/>
          </a:blip>
          <a:stretch>
            <a:fillRect/>
          </a:stretch>
        </p:blipFill>
        <p:spPr>
          <a:xfrm>
            <a:off x="6789880" y="6172201"/>
            <a:ext cx="5943603" cy="160020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Related Work"/>
          <p:cNvSpPr txBox="1"/>
          <p:nvPr>
            <p:ph type="title"/>
          </p:nvPr>
        </p:nvSpPr>
        <p:spPr>
          <a:prstGeom prst="rect">
            <a:avLst/>
          </a:prstGeom>
        </p:spPr>
        <p:txBody>
          <a:bodyPr/>
          <a:lstStyle/>
          <a:p>
            <a:pPr/>
            <a:r>
              <a:t>Related Work</a:t>
            </a:r>
          </a:p>
        </p:txBody>
      </p:sp>
      <p:sp>
        <p:nvSpPr>
          <p:cNvPr id="143" name="CORT (Garner, 2007)…"/>
          <p:cNvSpPr txBox="1"/>
          <p:nvPr>
            <p:ph type="body" sz="half" idx="1"/>
          </p:nvPr>
        </p:nvSpPr>
        <p:spPr>
          <a:xfrm>
            <a:off x="338285" y="1958131"/>
            <a:ext cx="12328230" cy="3794970"/>
          </a:xfrm>
          <a:prstGeom prst="rect">
            <a:avLst/>
          </a:prstGeom>
        </p:spPr>
        <p:txBody>
          <a:bodyPr/>
          <a:lstStyle/>
          <a:p>
            <a:pPr marL="205945" indent="-205945" defTabSz="832103">
              <a:lnSpc>
                <a:spcPct val="120000"/>
              </a:lnSpc>
              <a:spcBef>
                <a:spcPts val="900"/>
              </a:spcBef>
              <a:buClr>
                <a:srgbClr val="B71E42"/>
              </a:buClr>
              <a:buSzPct val="100000"/>
              <a:buFont typeface="Arial"/>
              <a:defRPr b="1" sz="2000">
                <a:latin typeface="Gill Sans MT"/>
                <a:ea typeface="Gill Sans MT"/>
                <a:cs typeface="Gill Sans MT"/>
                <a:sym typeface="Gill Sans MT"/>
              </a:defRPr>
            </a:pPr>
            <a:r>
              <a:t>CORT </a:t>
            </a:r>
            <a:r>
              <a:rPr b="0"/>
              <a:t>(Garner, 2007)</a:t>
            </a:r>
          </a:p>
          <a:p>
            <a:pPr lvl="1" marL="621997" indent="-205944" defTabSz="832103">
              <a:lnSpc>
                <a:spcPct val="120000"/>
              </a:lnSpc>
              <a:spcBef>
                <a:spcPts val="900"/>
              </a:spcBef>
              <a:buClr>
                <a:srgbClr val="B71E42"/>
              </a:buClr>
              <a:buSzPct val="100000"/>
              <a:buFont typeface="Arial"/>
              <a:buChar char="➡"/>
              <a:defRPr sz="2000">
                <a:latin typeface="Gill Sans MT"/>
                <a:ea typeface="Gill Sans MT"/>
                <a:cs typeface="Gill Sans MT"/>
                <a:sym typeface="Gill Sans MT"/>
              </a:defRPr>
            </a:pPr>
            <a:r>
              <a:t>Used with Visual Basic programs so that students move lines from left to a part-complete solution on the right. Moving the lines is done by selecting a line and clicking arrow buttons to move it left or right. To get feedback, student can copy the code into Visual Basic interpreter and execute the code. CORT supports both distractors and context.</a:t>
            </a:r>
          </a:p>
          <a:p>
            <a:pPr marL="205945" indent="-205945" defTabSz="832103">
              <a:lnSpc>
                <a:spcPct val="120000"/>
              </a:lnSpc>
              <a:spcBef>
                <a:spcPts val="900"/>
              </a:spcBef>
              <a:buClr>
                <a:srgbClr val="B71E42"/>
              </a:buClr>
              <a:buSzPct val="100000"/>
              <a:buFont typeface="Arial"/>
              <a:defRPr sz="2000">
                <a:latin typeface="Gill Sans MT"/>
                <a:ea typeface="Gill Sans MT"/>
                <a:cs typeface="Gill Sans MT"/>
                <a:sym typeface="Gill Sans MT"/>
              </a:defRPr>
            </a:pPr>
          </a:p>
          <a:p>
            <a:pPr marL="205945" indent="-205945" defTabSz="832103">
              <a:lnSpc>
                <a:spcPct val="120000"/>
              </a:lnSpc>
              <a:spcBef>
                <a:spcPts val="900"/>
              </a:spcBef>
              <a:buClr>
                <a:srgbClr val="B71E42"/>
              </a:buClr>
              <a:buSzPct val="100000"/>
              <a:buFont typeface="Arial"/>
              <a:defRPr b="1" sz="2000">
                <a:latin typeface="Gill Sans MT"/>
                <a:ea typeface="Gill Sans MT"/>
                <a:cs typeface="Gill Sans MT"/>
                <a:sym typeface="Gill Sans MT"/>
              </a:defRPr>
            </a:pPr>
            <a:r>
              <a:t>Dr. Scratch</a:t>
            </a:r>
            <a:r>
              <a:rPr b="0"/>
              <a:t> (Moreno-Leon, Robles, &amp; Roman-Gonzalez, 2015) </a:t>
            </a:r>
          </a:p>
          <a:p>
            <a:pPr lvl="1" marL="621997" indent="-205944" defTabSz="832103">
              <a:lnSpc>
                <a:spcPct val="120000"/>
              </a:lnSpc>
              <a:spcBef>
                <a:spcPts val="900"/>
              </a:spcBef>
              <a:buClr>
                <a:srgbClr val="B71E42"/>
              </a:buClr>
              <a:buSzPct val="100000"/>
              <a:buFont typeface="Arial"/>
              <a:buChar char="➡"/>
              <a:defRPr sz="2000">
                <a:latin typeface="Gill Sans MT"/>
                <a:ea typeface="Gill Sans MT"/>
                <a:cs typeface="Gill Sans MT"/>
                <a:sym typeface="Gill Sans MT"/>
              </a:defRPr>
            </a:pPr>
            <a:r>
              <a:t>A web application where Scratch project files can be uploaded for automated analysis. It serves as an analytical tool that evaluates Scratch projects in a variety of computational areas.</a:t>
            </a:r>
          </a:p>
        </p:txBody>
      </p:sp>
      <p:pic>
        <p:nvPicPr>
          <p:cNvPr id="144" name="Picture 2" descr="Picture 2"/>
          <p:cNvPicPr>
            <a:picLocks noChangeAspect="1"/>
          </p:cNvPicPr>
          <p:nvPr/>
        </p:nvPicPr>
        <p:blipFill>
          <a:blip r:embed="rId2">
            <a:extLst/>
          </a:blip>
          <a:stretch>
            <a:fillRect/>
          </a:stretch>
        </p:blipFill>
        <p:spPr>
          <a:xfrm>
            <a:off x="3431802" y="5774283"/>
            <a:ext cx="5636329" cy="386193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print 0"/>
          <p:cNvSpPr txBox="1"/>
          <p:nvPr>
            <p:ph type="title"/>
          </p:nvPr>
        </p:nvSpPr>
        <p:spPr>
          <a:xfrm>
            <a:off x="952500" y="431800"/>
            <a:ext cx="11099800" cy="1368773"/>
          </a:xfrm>
          <a:prstGeom prst="rect">
            <a:avLst/>
          </a:prstGeom>
        </p:spPr>
        <p:txBody>
          <a:bodyPr/>
          <a:lstStyle/>
          <a:p>
            <a:pPr/>
            <a:r>
              <a:t>Sprint 0</a:t>
            </a:r>
          </a:p>
        </p:txBody>
      </p:sp>
      <p:sp>
        <p:nvSpPr>
          <p:cNvPr id="147" name="master…"/>
          <p:cNvSpPr txBox="1"/>
          <p:nvPr>
            <p:ph type="body" sz="quarter" idx="1"/>
          </p:nvPr>
        </p:nvSpPr>
        <p:spPr>
          <a:xfrm>
            <a:off x="1331292" y="3444577"/>
            <a:ext cx="3509616" cy="4170552"/>
          </a:xfrm>
          <a:prstGeom prst="rect">
            <a:avLst/>
          </a:prstGeom>
        </p:spPr>
        <p:txBody>
          <a:bodyPr/>
          <a:lstStyle/>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master</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block-ids</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merge-upstream</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parsons-points-julie</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julie-parsons-points</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julie-points</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parsons</a:t>
            </a:r>
          </a:p>
        </p:txBody>
      </p:sp>
      <p:sp>
        <p:nvSpPr>
          <p:cNvPr id="148" name="master…"/>
          <p:cNvSpPr txBox="1"/>
          <p:nvPr/>
        </p:nvSpPr>
        <p:spPr>
          <a:xfrm>
            <a:off x="8163892" y="4450353"/>
            <a:ext cx="3509616"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28599" indent="-228599" algn="l" defTabSz="914400">
              <a:lnSpc>
                <a:spcPct val="120000"/>
              </a:lnSpc>
              <a:spcBef>
                <a:spcPts val="1000"/>
              </a:spcBef>
              <a:buClr>
                <a:srgbClr val="B71E42"/>
              </a:buClr>
              <a:buSzPct val="100000"/>
              <a:buFont typeface="Arial"/>
              <a:buChar char="•"/>
              <a:defRPr b="0">
                <a:latin typeface="Gill Sans MT"/>
                <a:ea typeface="Gill Sans MT"/>
                <a:cs typeface="Gill Sans MT"/>
                <a:sym typeface="Gill Sans MT"/>
              </a:defRPr>
            </a:pPr>
            <a:r>
              <a:t>master</a:t>
            </a:r>
          </a:p>
          <a:p>
            <a:pPr marL="228599" indent="-228599" algn="l" defTabSz="914400">
              <a:lnSpc>
                <a:spcPct val="120000"/>
              </a:lnSpc>
              <a:spcBef>
                <a:spcPts val="1000"/>
              </a:spcBef>
              <a:buClr>
                <a:srgbClr val="B71E42"/>
              </a:buClr>
              <a:buSzPct val="100000"/>
              <a:buFont typeface="Arial"/>
              <a:buChar char="•"/>
              <a:defRPr b="0">
                <a:latin typeface="Gill Sans MT"/>
                <a:ea typeface="Gill Sans MT"/>
                <a:cs typeface="Gill Sans MT"/>
                <a:sym typeface="Gill Sans MT"/>
              </a:defRPr>
            </a:pPr>
            <a:r>
              <a:t>development</a:t>
            </a:r>
          </a:p>
          <a:p>
            <a:pPr marL="228599" indent="-228599" algn="l" defTabSz="914400">
              <a:lnSpc>
                <a:spcPct val="120000"/>
              </a:lnSpc>
              <a:spcBef>
                <a:spcPts val="1000"/>
              </a:spcBef>
              <a:buClr>
                <a:srgbClr val="B71E42"/>
              </a:buClr>
              <a:buSzPct val="100000"/>
              <a:buFont typeface="Arial"/>
              <a:buChar char="•"/>
              <a:defRPr b="0">
                <a:latin typeface="Gill Sans MT"/>
                <a:ea typeface="Gill Sans MT"/>
                <a:cs typeface="Gill Sans MT"/>
                <a:sym typeface="Gill Sans MT"/>
              </a:defRPr>
            </a:pPr>
            <a:r>
              <a:t>block-ids</a:t>
            </a:r>
          </a:p>
        </p:txBody>
      </p:sp>
      <p:sp>
        <p:nvSpPr>
          <p:cNvPr id="149" name="Arrow"/>
          <p:cNvSpPr/>
          <p:nvPr/>
        </p:nvSpPr>
        <p:spPr>
          <a:xfrm>
            <a:off x="5209033" y="5088776"/>
            <a:ext cx="1837434" cy="882155"/>
          </a:xfrm>
          <a:prstGeom prst="rightArrow">
            <a:avLst>
              <a:gd name="adj1" fmla="val 32000"/>
              <a:gd name="adj2" fmla="val 65443"/>
            </a:avLst>
          </a:prstGeom>
          <a:solidFill>
            <a:srgbClr val="FF7E79"/>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50" name="Massive Github Branch Cleanup"/>
          <p:cNvSpPr txBox="1"/>
          <p:nvPr/>
        </p:nvSpPr>
        <p:spPr>
          <a:xfrm>
            <a:off x="3439393" y="2060277"/>
            <a:ext cx="6126014" cy="9752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54000" indent="-254000" algn="l" defTabSz="914400">
              <a:lnSpc>
                <a:spcPct val="120000"/>
              </a:lnSpc>
              <a:spcBef>
                <a:spcPts val="1000"/>
              </a:spcBef>
              <a:buClr>
                <a:srgbClr val="B71E42"/>
              </a:buClr>
              <a:buSzPct val="100000"/>
              <a:buFont typeface="Arial"/>
              <a:buChar char="๏"/>
              <a:defRPr b="0" sz="3000">
                <a:latin typeface="Gill Sans MT"/>
                <a:ea typeface="Gill Sans MT"/>
                <a:cs typeface="Gill Sans MT"/>
                <a:sym typeface="Gill Sans MT"/>
              </a:defRPr>
            </a:lvl1pPr>
          </a:lstStyle>
          <a:p>
            <a:pPr/>
            <a:r>
              <a:t>Massive Github Branch Cleanup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8" grpId="3"/>
      <p:bldP build="whole" bldLvl="1" animBg="1" rev="0" advAuto="0" spid="147" grpId="1"/>
      <p:bldP build="whole" bldLvl="1" animBg="1" rev="0" advAuto="0" spid="149" grpId="2"/>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print 0"/>
          <p:cNvSpPr txBox="1"/>
          <p:nvPr>
            <p:ph type="title"/>
          </p:nvPr>
        </p:nvSpPr>
        <p:spPr>
          <a:xfrm>
            <a:off x="952500" y="355600"/>
            <a:ext cx="11099800" cy="1449338"/>
          </a:xfrm>
          <a:prstGeom prst="rect">
            <a:avLst/>
          </a:prstGeom>
        </p:spPr>
        <p:txBody>
          <a:bodyPr/>
          <a:lstStyle/>
          <a:p>
            <a:pPr/>
            <a:r>
              <a:t>Sprint 0</a:t>
            </a:r>
          </a:p>
        </p:txBody>
      </p:sp>
      <p:pic>
        <p:nvPicPr>
          <p:cNvPr id="153" name="Screen Shot 2017-11-10 at 9.50.28 PM.png" descr="Screen Shot 2017-11-10 at 9.50.28 PM.png"/>
          <p:cNvPicPr>
            <a:picLocks noChangeAspect="1"/>
          </p:cNvPicPr>
          <p:nvPr/>
        </p:nvPicPr>
        <p:blipFill>
          <a:blip r:embed="rId2">
            <a:extLst/>
          </a:blip>
          <a:stretch>
            <a:fillRect/>
          </a:stretch>
        </p:blipFill>
        <p:spPr>
          <a:xfrm>
            <a:off x="536167" y="1764927"/>
            <a:ext cx="11932466" cy="6753366"/>
          </a:xfrm>
          <a:prstGeom prst="rect">
            <a:avLst/>
          </a:prstGeom>
          <a:ln w="12700">
            <a:miter lim="400000"/>
          </a:ln>
        </p:spPr>
      </p:pic>
      <p:sp>
        <p:nvSpPr>
          <p:cNvPr id="154" name="Oval"/>
          <p:cNvSpPr/>
          <p:nvPr/>
        </p:nvSpPr>
        <p:spPr>
          <a:xfrm>
            <a:off x="496341" y="5258097"/>
            <a:ext cx="3924252" cy="3468986"/>
          </a:xfrm>
          <a:prstGeom prst="ellipse">
            <a:avLst/>
          </a:prstGeom>
          <a:ln w="63500">
            <a:solidFill>
              <a:schemeClr val="accent5"/>
            </a:solidFill>
            <a:miter lim="400000"/>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Subtype="0" presetID="35" grpId="1" repeatCount="7000" fill="hold">
                                  <p:stCondLst>
                                    <p:cond delay="0"/>
                                  </p:stCondLst>
                                  <p:childTnLst>
                                    <p:anim calcmode="discrete" valueType="str">
                                      <p:cBhvr>
                                        <p:cTn id="6" dur="5000" fill="hold"/>
                                        <p:tgtEl>
                                          <p:spTgt spid="15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4"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print 1"/>
          <p:cNvSpPr txBox="1"/>
          <p:nvPr>
            <p:ph type="title"/>
          </p:nvPr>
        </p:nvSpPr>
        <p:spPr>
          <a:prstGeom prst="rect">
            <a:avLst/>
          </a:prstGeom>
        </p:spPr>
        <p:txBody>
          <a:bodyPr/>
          <a:lstStyle/>
          <a:p>
            <a:pPr/>
            <a:r>
              <a:t>Sprint 1</a:t>
            </a:r>
          </a:p>
        </p:txBody>
      </p:sp>
      <p:sp>
        <p:nvSpPr>
          <p:cNvPr id="157" name="Student, Assessment, Mode &amp; Game Type via Query String"/>
          <p:cNvSpPr txBox="1"/>
          <p:nvPr/>
        </p:nvSpPr>
        <p:spPr>
          <a:xfrm>
            <a:off x="1147663" y="2182663"/>
            <a:ext cx="10709474" cy="837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54000" indent="-254000" algn="l" defTabSz="914400">
              <a:lnSpc>
                <a:spcPct val="120000"/>
              </a:lnSpc>
              <a:spcBef>
                <a:spcPts val="1000"/>
              </a:spcBef>
              <a:buClr>
                <a:srgbClr val="B71E42"/>
              </a:buClr>
              <a:buSzPct val="100000"/>
              <a:buFont typeface="Arial"/>
              <a:buChar char="๏"/>
              <a:defRPr b="0" sz="3000">
                <a:latin typeface="Gill Sans MT"/>
                <a:ea typeface="Gill Sans MT"/>
                <a:cs typeface="Gill Sans MT"/>
                <a:sym typeface="Gill Sans MT"/>
              </a:defRPr>
            </a:lvl1pPr>
          </a:lstStyle>
          <a:p>
            <a:pPr/>
            <a:r>
              <a:t>Student, Assessment, Mode &amp; Game Type via Query String</a:t>
            </a:r>
          </a:p>
        </p:txBody>
      </p:sp>
      <p:sp>
        <p:nvSpPr>
          <p:cNvPr id="158" name="Earlier when Scratch was launched, it used to ask the student to fill in Student ID and Assessment ID in a modal dialog…"/>
          <p:cNvSpPr txBox="1"/>
          <p:nvPr>
            <p:ph type="body" sz="half" idx="1"/>
          </p:nvPr>
        </p:nvSpPr>
        <p:spPr>
          <a:xfrm>
            <a:off x="1193800" y="2839099"/>
            <a:ext cx="10617200" cy="4075402"/>
          </a:xfrm>
          <a:prstGeom prst="rect">
            <a:avLst/>
          </a:prstGeom>
        </p:spPr>
        <p:txBody>
          <a:bodyPr/>
          <a:lstStyle/>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Earlier when Scratch was launched, it used to ask the student to fill in Student ID and Assessment ID in a modal dialog</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Ideally, Scratch should be able to recognise the student and assessment ID</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The info is passed to the Flash via query strings</a:t>
            </a:r>
          </a:p>
          <a:p>
            <a:pPr marL="228599" indent="-228599" defTabSz="914400">
              <a:lnSpc>
                <a:spcPct val="120000"/>
              </a:lnSpc>
              <a:spcBef>
                <a:spcPts val="1000"/>
              </a:spcBef>
              <a:buClr>
                <a:srgbClr val="B71E42"/>
              </a:buClr>
              <a:buSzPct val="100000"/>
              <a:buFont typeface="Arial"/>
              <a:defRPr sz="2400">
                <a:latin typeface="Gill Sans MT"/>
                <a:ea typeface="Gill Sans MT"/>
                <a:cs typeface="Gill Sans MT"/>
                <a:sym typeface="Gill Sans MT"/>
              </a:defRPr>
            </a:pPr>
            <a:r>
              <a:t>Scratch stores the identity of the user and any associated assessment, mode and game type in memory when the game is opened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print 1"/>
          <p:cNvSpPr txBox="1"/>
          <p:nvPr>
            <p:ph type="title"/>
          </p:nvPr>
        </p:nvSpPr>
        <p:spPr>
          <a:xfrm>
            <a:off x="887511" y="254000"/>
            <a:ext cx="11164789" cy="1051422"/>
          </a:xfrm>
          <a:prstGeom prst="rect">
            <a:avLst/>
          </a:prstGeom>
        </p:spPr>
        <p:txBody>
          <a:bodyPr/>
          <a:lstStyle/>
          <a:p>
            <a:pPr/>
            <a:r>
              <a:t>Sprint 1</a:t>
            </a:r>
          </a:p>
        </p:txBody>
      </p:sp>
      <p:sp>
        <p:nvSpPr>
          <p:cNvPr id="161" name="Earlier"/>
          <p:cNvSpPr txBox="1"/>
          <p:nvPr/>
        </p:nvSpPr>
        <p:spPr>
          <a:xfrm>
            <a:off x="5653509" y="1339144"/>
            <a:ext cx="1697782" cy="8379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254000" indent="-254000" algn="l" defTabSz="914400">
              <a:lnSpc>
                <a:spcPct val="120000"/>
              </a:lnSpc>
              <a:spcBef>
                <a:spcPts val="1000"/>
              </a:spcBef>
              <a:buClr>
                <a:srgbClr val="B71E42"/>
              </a:buClr>
              <a:buSzPct val="100000"/>
              <a:buFont typeface="Arial"/>
              <a:buChar char="๏"/>
              <a:defRPr b="0" sz="3000">
                <a:latin typeface="Gill Sans MT"/>
                <a:ea typeface="Gill Sans MT"/>
                <a:cs typeface="Gill Sans MT"/>
                <a:sym typeface="Gill Sans MT"/>
              </a:defRPr>
            </a:lvl1pPr>
          </a:lstStyle>
          <a:p>
            <a:pPr/>
            <a:r>
              <a:t>Earlier</a:t>
            </a:r>
          </a:p>
        </p:txBody>
      </p:sp>
      <p:pic>
        <p:nvPicPr>
          <p:cNvPr id="162" name="1. sid_old.mov" descr="1. sid_old.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8226" y="2160009"/>
            <a:ext cx="12808348" cy="709193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666833" fill="hold"/>
                                        <p:tgtEl>
                                          <p:spTgt spid="16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2"/>
                </p:tgtEl>
              </p:cMediaNode>
            </p:video>
          </p:childTnLst>
        </p:cTn>
      </p:par>
    </p:tn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